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61" r:id="rId3"/>
    <p:sldId id="262" r:id="rId4"/>
    <p:sldId id="270" r:id="rId5"/>
    <p:sldId id="287" r:id="rId6"/>
    <p:sldId id="278" r:id="rId7"/>
    <p:sldId id="276" r:id="rId8"/>
    <p:sldId id="286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687"/>
  </p:normalViewPr>
  <p:slideViewPr>
    <p:cSldViewPr snapToGrid="0" snapToObjects="1">
      <p:cViewPr>
        <p:scale>
          <a:sx n="102" d="100"/>
          <a:sy n="102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7CBB-FC1A-9746-A2B8-FEAE478FA4A1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579FC-6D6A-5846-B2A1-FC5EE117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1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Explain elevator speech</a:t>
            </a:r>
            <a:endParaRPr dirty="0"/>
          </a:p>
        </p:txBody>
      </p:sp>
      <p:sp>
        <p:nvSpPr>
          <p:cNvPr id="203" name="Google Shape;20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8171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5327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7" name="Google Shape;21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6998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7" name="Google Shape;21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689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60EFF-9DDB-5340-9C42-0997B8796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201AB-FD80-D14F-9B96-FA694F050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9C048-EE80-4D45-A106-83E84AE2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591-BDE6-184B-AF73-6AEE496EE322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F9AB2-63F5-4B4C-ACFB-BA9D3869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07B64-9B6D-2443-9BFD-B312D2CC0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81C2-48DD-CD4F-976E-F84E73F7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1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CB97C-7952-D443-8C16-86F149DF2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7B8D6-5FB0-514E-A6AE-E0B0F110A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2603C-04E9-4A44-84A7-0971D94F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591-BDE6-184B-AF73-6AEE496EE322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1EAA3-0CDE-AC41-986E-6D27E3B4A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B6BAD-C3A9-8F43-9AF0-A0389EA0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81C2-48DD-CD4F-976E-F84E73F7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0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5958A6-B1EF-0E47-8415-7D323DE90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CE236-A916-4744-B9B1-BDE792FDA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FBB81-3290-ED49-8554-B136DCBE6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591-BDE6-184B-AF73-6AEE496EE322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A42ED-3B66-184E-8EBF-2247B0B9E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8D8B6-6209-CB41-A796-A5CEEFEC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81C2-48DD-CD4F-976E-F84E73F7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1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E6F0F-F1DA-7642-922C-D6DF996B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CC937-D604-114E-A64C-B974D54FF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6E1E9-6566-3E45-A7D7-8B142196E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591-BDE6-184B-AF73-6AEE496EE322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7CAAD-8460-094F-B3A0-87A4CBE8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9C3A3-2729-0549-8BA7-DC85D3DA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81C2-48DD-CD4F-976E-F84E73F7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5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35A3-4B51-3E41-8711-5B6F2385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755AE-FF90-AF47-B4DB-F29E98227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D2560-773D-664C-B290-25B31CC4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591-BDE6-184B-AF73-6AEE496EE322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E1B1-610D-AC46-A9D3-B452EBE5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C8C2-27A2-2E4B-B32D-A1D145DC8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81C2-48DD-CD4F-976E-F84E73F7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7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016E-C6B4-794E-998A-93C5CA4D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5894D-4DED-4140-9CC8-1B9D0CE0D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C5E34-AC79-B845-B2B6-37CE5C9C4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947DB-0F56-1E45-BD4F-19441DD9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591-BDE6-184B-AF73-6AEE496EE322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D09F4-4FF6-9941-A743-B4F4C616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8C6AD-B675-7A4D-A46C-210AC59B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81C2-48DD-CD4F-976E-F84E73F7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FC7C-1BB1-464B-B4DB-1C21F74B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BA015-323C-164B-AA26-D699C8880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7D593-6363-5046-A8A0-281DDCA19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ACF8-9079-3E41-A482-A473DC08A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A1E23F-6E79-A54D-B3BC-E8E7EC3DE1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4F14C-E64F-7743-9101-2C2635226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591-BDE6-184B-AF73-6AEE496EE322}" type="datetimeFigureOut">
              <a:rPr lang="en-US" smtClean="0"/>
              <a:t>6/14/22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7EC209-D583-A548-BD44-3453267C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5F6076-E0CD-8443-957D-8F5C8E796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81C2-48DD-CD4F-976E-F84E73F7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0A1B8-5641-9345-BB0A-B6E40B629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4FDE1-EC3A-B14D-B210-4A4C3127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591-BDE6-184B-AF73-6AEE496EE322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6D65B-77A9-1F40-9A08-7DD0A605B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5FB01F-3A7F-764E-8666-B09ADB627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81C2-48DD-CD4F-976E-F84E73F7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8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7A4AFE-DE26-3541-9636-FA50C536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591-BDE6-184B-AF73-6AEE496EE322}" type="datetimeFigureOut">
              <a:rPr lang="en-US" smtClean="0"/>
              <a:t>6/14/22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428458-D77F-A948-A5F8-A824F6DF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77ABD-2216-A442-9B53-1708A86D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81C2-48DD-CD4F-976E-F84E73F7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1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F8629-5820-D140-AA75-203722B13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AB258-F959-3148-81E2-B640A6A44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87E90-521A-FE4C-B106-1CDDE6184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96EAD-AFB5-EF48-9199-612B75FD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591-BDE6-184B-AF73-6AEE496EE322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1D54C-106D-6140-97D5-D483003E9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7BCAE-E46A-104F-8B52-1E70028C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81C2-48DD-CD4F-976E-F84E73F7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1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3A9EA-7630-D447-9C62-2D327047B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890B42-37DE-7E46-97F1-E4D32FE1D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32F6B-072B-E541-850D-769B8CAF3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79DC5-91F9-3C4A-8F99-26A4F763D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9591-BDE6-184B-AF73-6AEE496EE322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E27C7-3486-DA42-87ED-94CD2C51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5CD89-4287-C94A-94D1-86D9D6CC6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D81C2-48DD-CD4F-976E-F84E73F7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9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5DF93-BF20-904C-A98A-2F0C22AA2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DDA66-B380-404B-84AF-E96AB1293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F8E1E-F29E-954B-8ACC-3ECA9074F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F9591-BDE6-184B-AF73-6AEE496EE322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23023-E383-4146-8F57-C0CB4B465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ED946-119E-C048-8D75-C024D357A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D81C2-48DD-CD4F-976E-F84E73F7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6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663036-EC05-4879-9004-C714B4E1A848}"/>
              </a:ext>
            </a:extLst>
          </p:cNvPr>
          <p:cNvSpPr/>
          <p:nvPr/>
        </p:nvSpPr>
        <p:spPr>
          <a:xfrm>
            <a:off x="772357" y="1491446"/>
            <a:ext cx="10662082" cy="508541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355" y="201238"/>
            <a:ext cx="2013983" cy="894632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3"/>
          <p:cNvSpPr txBox="1"/>
          <p:nvPr/>
        </p:nvSpPr>
        <p:spPr>
          <a:xfrm>
            <a:off x="3480319" y="401217"/>
            <a:ext cx="694206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Why</a:t>
            </a:r>
            <a:r>
              <a:rPr lang="en-US" sz="4400" b="1" i="0" u="none" strike="noStrike" cap="none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 Vision Planning?</a:t>
            </a:r>
            <a:endParaRPr sz="1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2042015" y="1793779"/>
            <a:ext cx="9724932" cy="4956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Background…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2000"/>
              <a:buFont typeface="Gill Sans"/>
              <a:buChar char="-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The focus, like with many churches has been about keeping the ship afloat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2000"/>
              <a:buFont typeface="Gill Sans"/>
              <a:buChar char="-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Cash-flow has been the focus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2000"/>
              <a:buFont typeface="Gill Sans"/>
              <a:buChar char="-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This has resulted in a decrease in community growth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accent6">
                  <a:lumMod val="50000"/>
                </a:schemeClr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The need was to…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2000"/>
              <a:buFont typeface="Gill Sans"/>
              <a:buChar char="-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Clarify the future vision of CCGR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2000"/>
              <a:buFont typeface="Gill Sans"/>
              <a:buChar char="-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Anchor the collective vision into all aspects of the CCGR community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2000"/>
              <a:buFont typeface="Gill Sans"/>
              <a:buChar char="-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Have Vision Planning act as the springboard for action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accent6">
                  <a:lumMod val="50000"/>
                </a:schemeClr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Guiding Questions…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2000"/>
              <a:buFont typeface="Gill Sans"/>
              <a:buChar char="-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What is it that God is calling CCGR to do? 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2000"/>
              <a:buFont typeface="Gill Sans"/>
              <a:buChar char="-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What are the needs of our greater community of Glen Rock? 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2000"/>
              <a:buFont typeface="Gill Sans"/>
              <a:buChar char="-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How can CCGR meet the needs of everyone they serve?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marR="0" lvl="0" indent="-158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endParaRPr sz="2000" dirty="0">
              <a:solidFill>
                <a:schemeClr val="accent6">
                  <a:lumMod val="50000"/>
                </a:schemeClr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285750" marR="0" lvl="0" indent="-1841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Gill Sans"/>
              <a:buNone/>
            </a:pPr>
            <a:endParaRPr sz="1600" dirty="0">
              <a:solidFill>
                <a:schemeClr val="accent6">
                  <a:lumMod val="50000"/>
                </a:schemeClr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2827B-3E97-4AD6-845D-3AE5842C515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756847" y="6415290"/>
            <a:ext cx="365760" cy="36576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355" y="201238"/>
            <a:ext cx="2013983" cy="894632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13"/>
          <p:cNvSpPr txBox="1"/>
          <p:nvPr/>
        </p:nvSpPr>
        <p:spPr>
          <a:xfrm>
            <a:off x="3100535" y="278233"/>
            <a:ext cx="6213326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Design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Plan what will be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55009" y="1845581"/>
            <a:ext cx="10607089" cy="458583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655A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 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Words create the World…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Anchoring vision…everyone speaking the same language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CCGR is Community of Connection</a:t>
            </a:r>
            <a:endParaRPr sz="2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core value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accent6">
                  <a:lumMod val="50000"/>
                </a:schemeClr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We connect through 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24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Spiritual Inspiration </a:t>
            </a:r>
            <a:endParaRPr sz="2400" dirty="0">
              <a:solidFill>
                <a:srgbClr val="009999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 Inclusivity</a:t>
            </a:r>
            <a:endParaRPr sz="2400" dirty="0">
              <a:solidFill>
                <a:srgbClr val="009999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 Service</a:t>
            </a:r>
            <a:endParaRPr sz="2400" b="1" dirty="0">
              <a:solidFill>
                <a:srgbClr val="009999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2F604E-7509-4925-8ADB-588E1FAD971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655567" y="6280066"/>
            <a:ext cx="365760" cy="36576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355" y="201238"/>
            <a:ext cx="2013983" cy="894632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6"/>
          <p:cNvSpPr txBox="1"/>
          <p:nvPr/>
        </p:nvSpPr>
        <p:spPr>
          <a:xfrm>
            <a:off x="3253816" y="201238"/>
            <a:ext cx="621332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Define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Anchoring Question</a:t>
            </a:r>
            <a:endParaRPr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43" name="Google Shape;143;p6"/>
          <p:cNvGrpSpPr/>
          <p:nvPr/>
        </p:nvGrpSpPr>
        <p:grpSpPr>
          <a:xfrm>
            <a:off x="1241572" y="1828803"/>
            <a:ext cx="9940953" cy="4353883"/>
            <a:chOff x="1782146" y="1688841"/>
            <a:chExt cx="7819053" cy="2855167"/>
          </a:xfrm>
        </p:grpSpPr>
        <p:sp>
          <p:nvSpPr>
            <p:cNvPr id="144" name="Google Shape;144;p6"/>
            <p:cNvSpPr txBox="1"/>
            <p:nvPr/>
          </p:nvSpPr>
          <p:spPr>
            <a:xfrm>
              <a:off x="1782146" y="1688841"/>
              <a:ext cx="7819053" cy="2855167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655A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45" name="Google Shape;145;p6"/>
            <p:cNvSpPr txBox="1"/>
            <p:nvPr/>
          </p:nvSpPr>
          <p:spPr>
            <a:xfrm>
              <a:off x="1864324" y="2208188"/>
              <a:ext cx="7472280" cy="19375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4572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1" dirty="0">
                <a:solidFill>
                  <a:srgbClr val="222222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45720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1" dirty="0">
                  <a:solidFill>
                    <a:schemeClr val="accent6">
                      <a:lumMod val="50000"/>
                    </a:schemeClr>
                  </a:solidFill>
                  <a:latin typeface="Gill Sans"/>
                  <a:ea typeface="Gill Sans"/>
                  <a:cs typeface="Gill Sans"/>
                  <a:sym typeface="Gill Sans"/>
                </a:rPr>
                <a:t>How does CCGR </a:t>
              </a:r>
              <a:r>
                <a:rPr lang="en-US" sz="3200" b="1" i="1" u="sng" dirty="0">
                  <a:solidFill>
                    <a:srgbClr val="009999"/>
                  </a:solidFill>
                  <a:latin typeface="Gill Sans"/>
                  <a:ea typeface="Gill Sans"/>
                  <a:cs typeface="Gill Sans"/>
                  <a:sym typeface="Gill Sans"/>
                </a:rPr>
                <a:t>inspire</a:t>
              </a:r>
              <a:r>
                <a:rPr lang="en-US" sz="3200" b="0" i="1" dirty="0">
                  <a:solidFill>
                    <a:srgbClr val="009999"/>
                  </a:solidFill>
                  <a:latin typeface="Gill Sans"/>
                  <a:ea typeface="Gill Sans"/>
                  <a:cs typeface="Gill Sans"/>
                  <a:sym typeface="Gill Sans"/>
                </a:rPr>
                <a:t> </a:t>
              </a:r>
              <a:r>
                <a:rPr lang="en-US" sz="3200" b="0" i="1" dirty="0">
                  <a:solidFill>
                    <a:schemeClr val="accent6">
                      <a:lumMod val="50000"/>
                    </a:schemeClr>
                  </a:solidFill>
                  <a:latin typeface="Gill Sans"/>
                  <a:ea typeface="Gill Sans"/>
                  <a:cs typeface="Gill Sans"/>
                  <a:sym typeface="Gill Sans"/>
                </a:rPr>
                <a:t>a supportive spiritual community that nurtures and meets the needs of everyone they serve?</a:t>
              </a:r>
              <a:endParaRPr sz="3200" b="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lang="en-US" sz="1800" b="0" dirty="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</a:br>
              <a:endParaRPr sz="1800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50725D-FED8-4707-A12D-025CD3ED4DE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691079" y="6422107"/>
            <a:ext cx="365760" cy="36576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355" y="201238"/>
            <a:ext cx="2013983" cy="894632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7"/>
          <p:cNvSpPr txBox="1"/>
          <p:nvPr/>
        </p:nvSpPr>
        <p:spPr>
          <a:xfrm>
            <a:off x="3480319" y="426384"/>
            <a:ext cx="6213326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Discover and Dream</a:t>
            </a:r>
            <a:endParaRPr sz="1800" b="1" dirty="0">
              <a:solidFill>
                <a:schemeClr val="accent6">
                  <a:lumMod val="50000"/>
                </a:schemeClr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52" name="Google Shape;152;p7"/>
          <p:cNvGrpSpPr/>
          <p:nvPr/>
        </p:nvGrpSpPr>
        <p:grpSpPr>
          <a:xfrm>
            <a:off x="506079" y="1827394"/>
            <a:ext cx="11155661" cy="4596352"/>
            <a:chOff x="1847100" y="1613671"/>
            <a:chExt cx="7819053" cy="3110054"/>
          </a:xfrm>
        </p:grpSpPr>
        <p:sp>
          <p:nvSpPr>
            <p:cNvPr id="153" name="Google Shape;153;p7"/>
            <p:cNvSpPr txBox="1"/>
            <p:nvPr/>
          </p:nvSpPr>
          <p:spPr>
            <a:xfrm>
              <a:off x="1847100" y="1613671"/>
              <a:ext cx="7819053" cy="2855167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655A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54" name="Google Shape;154;p7"/>
            <p:cNvSpPr txBox="1"/>
            <p:nvPr/>
          </p:nvSpPr>
          <p:spPr>
            <a:xfrm>
              <a:off x="1903409" y="1787393"/>
              <a:ext cx="7752764" cy="2936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chemeClr val="accent6">
                      <a:lumMod val="50000"/>
                    </a:schemeClr>
                  </a:solidFill>
                  <a:latin typeface="Gill Sans"/>
                  <a:ea typeface="Gill Sans"/>
                  <a:cs typeface="Gill Sans"/>
                  <a:sym typeface="Gill Sans"/>
                </a:rPr>
                <a:t>We </a:t>
              </a:r>
              <a:r>
                <a:rPr lang="en-US" sz="2400" b="1" dirty="0">
                  <a:solidFill>
                    <a:srgbClr val="009999"/>
                  </a:solidFill>
                  <a:latin typeface="Gill Sans"/>
                  <a:ea typeface="Gill Sans"/>
                  <a:cs typeface="Gill Sans"/>
                  <a:sym typeface="Gill Sans"/>
                </a:rPr>
                <a:t>Discovered</a:t>
              </a:r>
              <a:r>
                <a:rPr lang="en-US" sz="2400" dirty="0">
                  <a:solidFill>
                    <a:srgbClr val="009999"/>
                  </a:solidFill>
                  <a:latin typeface="Gill Sans"/>
                  <a:ea typeface="Gill Sans"/>
                  <a:cs typeface="Gill Sans"/>
                  <a:sym typeface="Gill Sans"/>
                </a:rPr>
                <a:t> </a:t>
              </a:r>
              <a:r>
                <a:rPr lang="en-US" sz="1800" dirty="0">
                  <a:solidFill>
                    <a:schemeClr val="accent6">
                      <a:lumMod val="50000"/>
                    </a:schemeClr>
                  </a:solidFill>
                  <a:latin typeface="Gill Sans"/>
                  <a:ea typeface="Gill Sans"/>
                  <a:cs typeface="Gill Sans"/>
                  <a:sym typeface="Gill Sans"/>
                </a:rPr>
                <a:t>the best of what is and </a:t>
              </a:r>
              <a:r>
                <a:rPr lang="en-US" sz="2400" b="1" dirty="0">
                  <a:solidFill>
                    <a:srgbClr val="009999"/>
                  </a:solidFill>
                  <a:latin typeface="Gill Sans"/>
                  <a:ea typeface="Gill Sans"/>
                  <a:cs typeface="Gill Sans"/>
                  <a:sym typeface="Gill Sans"/>
                </a:rPr>
                <a:t>Dreamt</a:t>
              </a:r>
              <a:r>
                <a:rPr lang="en-US" sz="2400" dirty="0">
                  <a:solidFill>
                    <a:schemeClr val="accent6">
                      <a:lumMod val="50000"/>
                    </a:schemeClr>
                  </a:solidFill>
                  <a:latin typeface="Gill Sans"/>
                  <a:ea typeface="Gill Sans"/>
                  <a:cs typeface="Gill Sans"/>
                  <a:sym typeface="Gill Sans"/>
                </a:rPr>
                <a:t> </a:t>
              </a:r>
              <a:r>
                <a:rPr lang="en-US" sz="1800" dirty="0">
                  <a:solidFill>
                    <a:schemeClr val="accent6">
                      <a:lumMod val="50000"/>
                    </a:schemeClr>
                  </a:solidFill>
                  <a:latin typeface="Gill Sans"/>
                  <a:ea typeface="Gill Sans"/>
                  <a:cs typeface="Gill Sans"/>
                  <a:sym typeface="Gill Sans"/>
                </a:rPr>
                <a:t>about what could be by surveying the CCGR community</a:t>
              </a:r>
              <a:endParaRPr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Char char="-"/>
              </a:pPr>
              <a:r>
                <a:rPr lang="en-US" sz="1800" b="0" i="0" u="none" strike="noStrike" dirty="0">
                  <a:solidFill>
                    <a:schemeClr val="accent6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What is your ideal worship experience?</a:t>
              </a:r>
              <a:endParaRPr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Char char="-"/>
              </a:pPr>
              <a:r>
                <a:rPr lang="en-US" sz="1800" b="0" i="0" u="none" strike="noStrike" dirty="0">
                  <a:solidFill>
                    <a:schemeClr val="accent6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What fills you spiritually?</a:t>
              </a:r>
              <a:endParaRPr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Char char="-"/>
              </a:pPr>
              <a:r>
                <a:rPr lang="en-US" sz="1800" b="0" i="0" u="none" strike="noStrike" dirty="0">
                  <a:solidFill>
                    <a:schemeClr val="accent6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What draws you to CCGR? (what keeps you coming?)</a:t>
              </a:r>
              <a:endParaRPr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Char char="-"/>
              </a:pPr>
              <a:r>
                <a:rPr lang="en-US" sz="1800" b="0" i="0" u="none" strike="noStrike" dirty="0">
                  <a:solidFill>
                    <a:schemeClr val="accent6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What do we need to do to thrive?</a:t>
              </a:r>
              <a:endParaRPr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Char char="-"/>
              </a:pPr>
              <a:r>
                <a:rPr lang="en-US" sz="1800" b="0" i="0" u="none" strike="noStrike" dirty="0">
                  <a:solidFill>
                    <a:schemeClr val="accent6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What do you want to see more of? (experience, touches your heart, inspires you)</a:t>
              </a:r>
              <a:endParaRPr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Char char="-"/>
              </a:pPr>
              <a:r>
                <a:rPr lang="en-US" sz="1800" b="0" i="0" u="none" strike="noStrike" dirty="0">
                  <a:solidFill>
                    <a:schemeClr val="accent6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Imagine CCGR five years from now, when everything is just as you always wished it could be…what do you envision</a:t>
              </a:r>
              <a:endParaRPr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Char char="-"/>
              </a:pPr>
              <a:r>
                <a:rPr lang="en-US" sz="1800" b="0" i="0" u="none" strike="noStrike" dirty="0">
                  <a:solidFill>
                    <a:schemeClr val="accent6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How could you contribute to this vision?</a:t>
              </a:r>
              <a:endParaRPr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Char char="-"/>
              </a:pPr>
              <a:r>
                <a:rPr lang="en-US" sz="1800" b="0" i="0" u="none" strike="noStrike" dirty="0">
                  <a:solidFill>
                    <a:schemeClr val="accent6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What do you think God is calling us to become?</a:t>
              </a:r>
              <a:endParaRPr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524C43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524C43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524C43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marL="285750" marR="0" lvl="0" indent="-171450" algn="l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Gill Sans"/>
                <a:buNone/>
              </a:pPr>
              <a:endParaRPr sz="1800" dirty="0">
                <a:solidFill>
                  <a:srgbClr val="524C43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6B3201-B965-45CD-81FB-7F0F29B3A30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726591" y="6404351"/>
            <a:ext cx="365760" cy="36576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355" y="201238"/>
            <a:ext cx="2013983" cy="894632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15"/>
          <p:cNvSpPr txBox="1"/>
          <p:nvPr/>
        </p:nvSpPr>
        <p:spPr>
          <a:xfrm>
            <a:off x="3150297" y="12877"/>
            <a:ext cx="6615139" cy="1508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Deliver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Create a Framework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433C2E"/>
                </a:solidFill>
                <a:latin typeface="Gill Sans"/>
                <a:sym typeface="Gill Sans"/>
              </a:rPr>
              <a:t>Implement Communities of Practice</a:t>
            </a:r>
            <a:endParaRPr dirty="0"/>
          </a:p>
        </p:txBody>
      </p:sp>
      <p:sp>
        <p:nvSpPr>
          <p:cNvPr id="221" name="Google Shape;221;p15"/>
          <p:cNvSpPr txBox="1"/>
          <p:nvPr/>
        </p:nvSpPr>
        <p:spPr>
          <a:xfrm>
            <a:off x="665825" y="1580222"/>
            <a:ext cx="10804125" cy="492438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655A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What…</a:t>
            </a: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Establish CCGR</a:t>
            </a:r>
            <a:r>
              <a:rPr lang="en-US" sz="2400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24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Communities of Practice</a:t>
            </a:r>
            <a:r>
              <a:rPr lang="en-US" sz="2400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			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			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Community of…</a:t>
            </a:r>
          </a:p>
          <a:p>
            <a:pPr lvl="1" algn="just"/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				Spiritual Inspiration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				Inclusivity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				Service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009999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What is a Community of Practice</a:t>
            </a: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09999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Gill Sans"/>
                <a:sym typeface="Gill Sans"/>
              </a:rPr>
              <a:t>A group of people who share a common passion, who come together </a:t>
            </a: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Gill Sans"/>
                <a:sym typeface="Gill Sans"/>
              </a:rPr>
              <a:t>to fulfill both individual and group goals</a:t>
            </a: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433C2E"/>
              </a:solidFill>
              <a:latin typeface="Gill Sans"/>
              <a:sym typeface="Gill Sans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ADF49D-54D3-4EC5-BCA3-A94C793CF1D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593424" y="6386596"/>
            <a:ext cx="365760" cy="36576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355" y="201238"/>
            <a:ext cx="2013983" cy="894632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15"/>
          <p:cNvSpPr txBox="1"/>
          <p:nvPr/>
        </p:nvSpPr>
        <p:spPr>
          <a:xfrm>
            <a:off x="3256830" y="66145"/>
            <a:ext cx="6615139" cy="1508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Deliver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Create a Framework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433C2E"/>
                </a:solidFill>
                <a:latin typeface="Gill Sans"/>
                <a:sym typeface="Gill Sans"/>
              </a:rPr>
              <a:t>Implement Communities of Practice</a:t>
            </a:r>
            <a:endParaRPr dirty="0"/>
          </a:p>
        </p:txBody>
      </p:sp>
      <p:sp>
        <p:nvSpPr>
          <p:cNvPr id="221" name="Google Shape;221;p15"/>
          <p:cNvSpPr txBox="1"/>
          <p:nvPr/>
        </p:nvSpPr>
        <p:spPr>
          <a:xfrm>
            <a:off x="1793291" y="1651244"/>
            <a:ext cx="9552372" cy="437038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655A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Gill Sans"/>
                <a:sym typeface="Gill Sans"/>
              </a:rPr>
              <a:t>How…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accent6">
                  <a:lumMod val="50000"/>
                </a:schemeClr>
              </a:solidFill>
              <a:latin typeface="Gill Sans"/>
              <a:sym typeface="Gill Sans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Gill Sans"/>
                <a:sym typeface="Gill Sans"/>
              </a:rPr>
              <a:t>Hire a Community of Practice Program leader </a:t>
            </a:r>
          </a:p>
          <a:p>
            <a:pPr lvl="5"/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               -  oversees the work of the Communities of Practice</a:t>
            </a:r>
          </a:p>
          <a:p>
            <a:pPr lvl="5"/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               -  ensures programs are meeting the desired intention </a:t>
            </a:r>
          </a:p>
          <a:p>
            <a:pPr lvl="5"/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	 -  manages the volunteer community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285750" lvl="8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Gill Sans"/>
              <a:sym typeface="Gill Sans"/>
            </a:endParaRP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Gill Sans"/>
                <a:sym typeface="Gill Sans"/>
              </a:rPr>
              <a:t>Identify a volunteer leader for each Community of Practice 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6">
                  <a:lumMod val="50000"/>
                </a:schemeClr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Establish a volunteer team for each Community of Practice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6">
                  <a:lumMod val="50000"/>
                </a:schemeClr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Each Community will develop a yearly action plan and report out of activities/successes </a:t>
            </a:r>
          </a:p>
          <a:p>
            <a:pPr lvl="8"/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                   </a:t>
            </a:r>
          </a:p>
          <a:p>
            <a:pPr lvl="8"/>
            <a:r>
              <a:rPr lang="en-US" sz="1800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                                                </a:t>
            </a:r>
            <a:r>
              <a:rPr lang="en-US" sz="24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For 2022 keep it simple!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ADF49D-54D3-4EC5-BCA3-A94C793CF1D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593424" y="6386596"/>
            <a:ext cx="365760" cy="36576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355" y="201238"/>
            <a:ext cx="2013983" cy="894632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4"/>
          <p:cNvSpPr txBox="1"/>
          <p:nvPr/>
        </p:nvSpPr>
        <p:spPr>
          <a:xfrm>
            <a:off x="3215930" y="334210"/>
            <a:ext cx="7022698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524C43"/>
                </a:solidFill>
                <a:latin typeface="Gill Sans"/>
                <a:ea typeface="Gill Sans"/>
                <a:cs typeface="Gill Sans"/>
                <a:sym typeface="Gill Sans"/>
              </a:rPr>
              <a:t>CCGR is </a:t>
            </a:r>
            <a:r>
              <a:rPr lang="en-US" sz="28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Community of Connection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524C43"/>
                </a:solidFill>
                <a:latin typeface="Gill Sans"/>
                <a:sym typeface="Gill Sans"/>
              </a:rPr>
              <a:t>How do we connect…..</a:t>
            </a:r>
            <a:endParaRPr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F98F1A4-2E3A-4833-8C22-17B8B0687240}"/>
              </a:ext>
            </a:extLst>
          </p:cNvPr>
          <p:cNvGraphicFramePr>
            <a:graphicFrameLocks noGrp="1"/>
          </p:cNvGraphicFramePr>
          <p:nvPr/>
        </p:nvGraphicFramePr>
        <p:xfrm>
          <a:off x="1731144" y="1416237"/>
          <a:ext cx="9356787" cy="5181600"/>
        </p:xfrm>
        <a:graphic>
          <a:graphicData uri="http://schemas.openxmlformats.org/drawingml/2006/table">
            <a:tbl>
              <a:tblPr firstRow="1" bandRow="1"/>
              <a:tblGrid>
                <a:gridCol w="1799615">
                  <a:extLst>
                    <a:ext uri="{9D8B030D-6E8A-4147-A177-3AD203B41FA5}">
                      <a16:colId xmlns:a16="http://schemas.microsoft.com/office/drawing/2014/main" val="413069160"/>
                    </a:ext>
                  </a:extLst>
                </a:gridCol>
                <a:gridCol w="2295634">
                  <a:extLst>
                    <a:ext uri="{9D8B030D-6E8A-4147-A177-3AD203B41FA5}">
                      <a16:colId xmlns:a16="http://schemas.microsoft.com/office/drawing/2014/main" val="207819044"/>
                    </a:ext>
                  </a:extLst>
                </a:gridCol>
                <a:gridCol w="2630769">
                  <a:extLst>
                    <a:ext uri="{9D8B030D-6E8A-4147-A177-3AD203B41FA5}">
                      <a16:colId xmlns:a16="http://schemas.microsoft.com/office/drawing/2014/main" val="4277135341"/>
                    </a:ext>
                  </a:extLst>
                </a:gridCol>
                <a:gridCol w="2630769">
                  <a:extLst>
                    <a:ext uri="{9D8B030D-6E8A-4147-A177-3AD203B41FA5}">
                      <a16:colId xmlns:a16="http://schemas.microsoft.com/office/drawing/2014/main" val="1354495869"/>
                    </a:ext>
                  </a:extLst>
                </a:gridCol>
              </a:tblGrid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Community of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Current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Future…??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(based on survey results)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What to do in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430478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Spiritual Inspiration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Worship service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Music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Weekly update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Prayer 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Memorial services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Forms of worship (traditional, contemporary)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Worship content (Gospel readings, celebration, joyful, outdoors)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Adult and youth education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Expand Music program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770499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Inclusivity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Women’s Ministry </a:t>
                      </a:r>
                    </a:p>
                    <a:p>
                      <a:pPr marL="285750" marR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Greeters at Service</a:t>
                      </a:r>
                    </a:p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endParaRPr lang="en-US" sz="1400" b="0" i="0" u="none" strike="noStrike" cap="none" dirty="0">
                        <a:solidFill>
                          <a:schemeClr val="accent6">
                            <a:lumMod val="50000"/>
                          </a:schemeClr>
                        </a:solidFill>
                        <a:highlight>
                          <a:srgbClr val="FFFF00"/>
                        </a:highlight>
                        <a:latin typeface="+mn-lt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Welcoming</a:t>
                      </a: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Fellowship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Embracing other faiths</a:t>
                      </a: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Open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Visible</a:t>
                      </a:r>
                      <a:endParaRPr lang="en-US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marL="285750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Presence in the community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7685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Service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CROP Walk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July 4</a:t>
                      </a:r>
                      <a:r>
                        <a:rPr lang="en-US" sz="1400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th</a:t>
                      </a: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 food collection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Thanksgiving service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Bagel Sunday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Outreach calls to homebound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Gill Sans"/>
                          <a:cs typeface="Gill Sans"/>
                          <a:sym typeface="Gill Sans"/>
                        </a:rPr>
                        <a:t>Book 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sym typeface="Gill Sans"/>
                        </a:rPr>
                        <a:t>One on One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sym typeface="Gill Sans"/>
                        </a:rPr>
                        <a:t>Outreach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sym typeface="Gill Sans"/>
                        </a:rPr>
                        <a:t>Hunger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sym typeface="Gill Sans"/>
                        </a:rPr>
                        <a:t>Homeless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Mission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4422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09ACB-EDA3-432E-A465-83853DCE9FF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691081" y="6439863"/>
            <a:ext cx="365760" cy="36576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6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355" y="201238"/>
            <a:ext cx="2013983" cy="894632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15"/>
          <p:cNvSpPr txBox="1"/>
          <p:nvPr/>
        </p:nvSpPr>
        <p:spPr>
          <a:xfrm>
            <a:off x="3132542" y="23712"/>
            <a:ext cx="621332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Deliver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Create what will be</a:t>
            </a:r>
            <a:endParaRPr dirty="0"/>
          </a:p>
        </p:txBody>
      </p:sp>
      <p:sp>
        <p:nvSpPr>
          <p:cNvPr id="221" name="Google Shape;221;p15"/>
          <p:cNvSpPr txBox="1"/>
          <p:nvPr/>
        </p:nvSpPr>
        <p:spPr>
          <a:xfrm>
            <a:off x="273841" y="1416943"/>
            <a:ext cx="11860348" cy="473971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655A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Organizational Chart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1800"/>
            </a:pPr>
            <a:endParaRPr lang="en-US" sz="1800" b="1" dirty="0">
              <a:solidFill>
                <a:srgbClr val="433C2E"/>
              </a:solidFill>
              <a:latin typeface="Gill Sans"/>
              <a:sym typeface="Gill Sans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1800"/>
            </a:pPr>
            <a:endParaRPr lang="en-US" sz="1800" b="1" dirty="0">
              <a:solidFill>
                <a:srgbClr val="433C2E"/>
              </a:solidFill>
              <a:latin typeface="Gill Sans"/>
              <a:sym typeface="Gill Sans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1800"/>
            </a:pPr>
            <a:r>
              <a:rPr lang="en-US" sz="1800" b="1" dirty="0">
                <a:solidFill>
                  <a:srgbClr val="433C2E"/>
                </a:solidFill>
                <a:latin typeface="Gill Sans"/>
                <a:sym typeface="Gill Sans"/>
              </a:rPr>
              <a:t>	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1800"/>
            </a:pPr>
            <a:endParaRPr lang="en-US" sz="1800" b="1" dirty="0">
              <a:solidFill>
                <a:srgbClr val="433C2E"/>
              </a:solidFill>
              <a:latin typeface="Gill Sans"/>
              <a:sym typeface="Gill Sans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1800"/>
            </a:pPr>
            <a:endParaRPr lang="en-US" sz="1800" b="1" dirty="0">
              <a:solidFill>
                <a:srgbClr val="433C2E"/>
              </a:solidFill>
              <a:latin typeface="Gill Sans"/>
              <a:sym typeface="Gill Sans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1800"/>
            </a:pPr>
            <a:endParaRPr lang="en-US" sz="1800" b="1" dirty="0">
              <a:solidFill>
                <a:srgbClr val="433C2E"/>
              </a:solidFill>
              <a:latin typeface="Gill Sans"/>
              <a:sym typeface="Gill Sans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1800"/>
            </a:pPr>
            <a:endParaRPr lang="en-US" sz="1800" b="1" dirty="0">
              <a:solidFill>
                <a:srgbClr val="433C2E"/>
              </a:solidFill>
              <a:latin typeface="Gill Sans"/>
              <a:sym typeface="Gill Sans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1800"/>
            </a:pPr>
            <a:endParaRPr lang="en-US" sz="1800" b="1" dirty="0">
              <a:solidFill>
                <a:srgbClr val="433C2E"/>
              </a:solidFill>
              <a:latin typeface="Gill Sans"/>
              <a:sym typeface="Gill Sans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1800"/>
            </a:pPr>
            <a:endParaRPr lang="en-US" sz="1800" b="1" dirty="0">
              <a:solidFill>
                <a:srgbClr val="433C2E"/>
              </a:solidFill>
              <a:latin typeface="Gill Sans"/>
              <a:sym typeface="Gill Sans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433C2E"/>
              </a:buClr>
              <a:buSzPts val="1800"/>
            </a:pPr>
            <a:endParaRPr dirty="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ill Sans"/>
              <a:buNone/>
            </a:pPr>
            <a:endParaRPr sz="1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6938B1-6752-4834-90CB-D97D196BF4BF}"/>
              </a:ext>
            </a:extLst>
          </p:cNvPr>
          <p:cNvSpPr/>
          <p:nvPr/>
        </p:nvSpPr>
        <p:spPr>
          <a:xfrm>
            <a:off x="5193436" y="1695629"/>
            <a:ext cx="1757779" cy="3373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Pastor Terry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9E00CA-8A30-41A7-8B04-75AB2ECC0584}"/>
              </a:ext>
            </a:extLst>
          </p:cNvPr>
          <p:cNvSpPr/>
          <p:nvPr/>
        </p:nvSpPr>
        <p:spPr>
          <a:xfrm>
            <a:off x="5182330" y="3375003"/>
            <a:ext cx="1757779" cy="3373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CoP Leader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5DD7DA-988A-45A6-8DA5-CA42F0434EE0}"/>
              </a:ext>
            </a:extLst>
          </p:cNvPr>
          <p:cNvSpPr/>
          <p:nvPr/>
        </p:nvSpPr>
        <p:spPr>
          <a:xfrm>
            <a:off x="8774102" y="3365405"/>
            <a:ext cx="2198698" cy="3373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Operations Team Leads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A988AA-AD95-4A4B-91CF-82C4E3AE6614}"/>
              </a:ext>
            </a:extLst>
          </p:cNvPr>
          <p:cNvSpPr/>
          <p:nvPr/>
        </p:nvSpPr>
        <p:spPr>
          <a:xfrm>
            <a:off x="1385646" y="3322265"/>
            <a:ext cx="175777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Consistory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F10757-B8C3-4A02-A808-AE7170BC35DD}"/>
              </a:ext>
            </a:extLst>
          </p:cNvPr>
          <p:cNvSpPr txBox="1"/>
          <p:nvPr/>
        </p:nvSpPr>
        <p:spPr>
          <a:xfrm>
            <a:off x="5424441" y="2927702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Gill Sans" panose="020B0604020202020204" charset="0"/>
              </a:rPr>
              <a:t>Programs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6DB824-6F05-42A7-99DE-B3C736AF9CF8}"/>
              </a:ext>
            </a:extLst>
          </p:cNvPr>
          <p:cNvSpPr txBox="1"/>
          <p:nvPr/>
        </p:nvSpPr>
        <p:spPr>
          <a:xfrm>
            <a:off x="1510676" y="287491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Gill Sans" panose="020B0604020202020204" charset="0"/>
              </a:rPr>
              <a:t>Governance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197EAD-3F76-4C85-85C9-69BDC0DF1BEF}"/>
              </a:ext>
            </a:extLst>
          </p:cNvPr>
          <p:cNvSpPr txBox="1"/>
          <p:nvPr/>
        </p:nvSpPr>
        <p:spPr>
          <a:xfrm>
            <a:off x="9238519" y="2913828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accent6">
                    <a:lumMod val="50000"/>
                  </a:schemeClr>
                </a:solidFill>
                <a:latin typeface="Gill Sans" panose="020B0604020202020204" charset="0"/>
              </a:rPr>
              <a:t>Operations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A5892E-E873-4F7F-8C3C-B60F0A6755E8}"/>
              </a:ext>
            </a:extLst>
          </p:cNvPr>
          <p:cNvSpPr txBox="1"/>
          <p:nvPr/>
        </p:nvSpPr>
        <p:spPr>
          <a:xfrm>
            <a:off x="8678852" y="3983484"/>
            <a:ext cx="24945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Administration 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Finance/Endowment 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Fund Raising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Communication, Marketing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1833BC-8241-4BC1-B691-B77EA5CFC183}"/>
              </a:ext>
            </a:extLst>
          </p:cNvPr>
          <p:cNvSpPr txBox="1"/>
          <p:nvPr/>
        </p:nvSpPr>
        <p:spPr>
          <a:xfrm>
            <a:off x="5057317" y="3954054"/>
            <a:ext cx="18938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Spiritual Inspiration 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Acceptance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Service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9F593C-61C4-4EA8-BE4F-563007D8914E}"/>
              </a:ext>
            </a:extLst>
          </p:cNvPr>
          <p:cNvSpPr txBox="1"/>
          <p:nvPr/>
        </p:nvSpPr>
        <p:spPr>
          <a:xfrm>
            <a:off x="1691664" y="4055156"/>
            <a:ext cx="1107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Elders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Deacons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11FCE0-F713-49AA-98C6-47F82AE9D34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637813" y="6333330"/>
            <a:ext cx="365760" cy="36576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20" name="Arrow: Left-Right 19">
            <a:extLst>
              <a:ext uri="{FF2B5EF4-FFF2-40B4-BE49-F238E27FC236}">
                <a16:creationId xmlns:a16="http://schemas.microsoft.com/office/drawing/2014/main" id="{C7549D24-CAA2-4BC1-AE86-87BFA3272968}"/>
              </a:ext>
            </a:extLst>
          </p:cNvPr>
          <p:cNvSpPr/>
          <p:nvPr/>
        </p:nvSpPr>
        <p:spPr>
          <a:xfrm>
            <a:off x="7336234" y="4190261"/>
            <a:ext cx="1204083" cy="337351"/>
          </a:xfrm>
          <a:prstGeom prst="leftRightArrow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Left-Right 23">
            <a:extLst>
              <a:ext uri="{FF2B5EF4-FFF2-40B4-BE49-F238E27FC236}">
                <a16:creationId xmlns:a16="http://schemas.microsoft.com/office/drawing/2014/main" id="{B10B051F-A0EE-4819-99AE-14BA1D6C5B71}"/>
              </a:ext>
            </a:extLst>
          </p:cNvPr>
          <p:cNvSpPr/>
          <p:nvPr/>
        </p:nvSpPr>
        <p:spPr>
          <a:xfrm>
            <a:off x="3391269" y="4110359"/>
            <a:ext cx="1309453" cy="337351"/>
          </a:xfrm>
          <a:prstGeom prst="leftRightArrow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Left-Right 24">
            <a:extLst>
              <a:ext uri="{FF2B5EF4-FFF2-40B4-BE49-F238E27FC236}">
                <a16:creationId xmlns:a16="http://schemas.microsoft.com/office/drawing/2014/main" id="{280B23D9-4CA0-4F26-ADC1-055FF852D557}"/>
              </a:ext>
            </a:extLst>
          </p:cNvPr>
          <p:cNvSpPr/>
          <p:nvPr/>
        </p:nvSpPr>
        <p:spPr>
          <a:xfrm rot="2292208">
            <a:off x="7279657" y="2487588"/>
            <a:ext cx="1502438" cy="337351"/>
          </a:xfrm>
          <a:prstGeom prst="leftRightArrow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6DA995D8-31DE-4810-8684-BF4782D8F5C8}"/>
              </a:ext>
            </a:extLst>
          </p:cNvPr>
          <p:cNvSpPr/>
          <p:nvPr/>
        </p:nvSpPr>
        <p:spPr>
          <a:xfrm rot="20053799">
            <a:off x="3181013" y="2369878"/>
            <a:ext cx="1693239" cy="337351"/>
          </a:xfrm>
          <a:prstGeom prst="leftRightArrow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Left-Right 26">
            <a:extLst>
              <a:ext uri="{FF2B5EF4-FFF2-40B4-BE49-F238E27FC236}">
                <a16:creationId xmlns:a16="http://schemas.microsoft.com/office/drawing/2014/main" id="{B5C4D9DF-0C9A-4E5D-BF09-380E900E9858}"/>
              </a:ext>
            </a:extLst>
          </p:cNvPr>
          <p:cNvSpPr/>
          <p:nvPr/>
        </p:nvSpPr>
        <p:spPr>
          <a:xfrm rot="5400000">
            <a:off x="5625708" y="2349395"/>
            <a:ext cx="819262" cy="337351"/>
          </a:xfrm>
          <a:prstGeom prst="leftRightArrow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Left-Right 34">
            <a:extLst>
              <a:ext uri="{FF2B5EF4-FFF2-40B4-BE49-F238E27FC236}">
                <a16:creationId xmlns:a16="http://schemas.microsoft.com/office/drawing/2014/main" id="{D0D22580-6F74-465A-BE73-B6741BC65FDD}"/>
              </a:ext>
            </a:extLst>
          </p:cNvPr>
          <p:cNvSpPr/>
          <p:nvPr/>
        </p:nvSpPr>
        <p:spPr>
          <a:xfrm>
            <a:off x="1296869" y="5288750"/>
            <a:ext cx="9787800" cy="337351"/>
          </a:xfrm>
          <a:prstGeom prst="leftRightArrow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5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5" grpId="0" animBg="1"/>
      <p:bldP spid="26" grpId="0" animBg="1"/>
      <p:bldP spid="27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355" y="201238"/>
            <a:ext cx="2013983" cy="8946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A82086-601E-4523-8676-467B6B848C1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557913" y="6342209"/>
            <a:ext cx="365760" cy="36576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7" name="Google Shape;220;p15">
            <a:extLst>
              <a:ext uri="{FF2B5EF4-FFF2-40B4-BE49-F238E27FC236}">
                <a16:creationId xmlns:a16="http://schemas.microsoft.com/office/drawing/2014/main" id="{DD90BD83-88F4-43B4-A5AD-6184670B58AF}"/>
              </a:ext>
            </a:extLst>
          </p:cNvPr>
          <p:cNvSpPr txBox="1"/>
          <p:nvPr/>
        </p:nvSpPr>
        <p:spPr>
          <a:xfrm>
            <a:off x="2724166" y="119411"/>
            <a:ext cx="7689338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433C2E"/>
                </a:solidFill>
                <a:latin typeface="Gill Sans"/>
                <a:sym typeface="Gill Sans"/>
              </a:rPr>
              <a:t>Implement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solidFill>
                <a:srgbClr val="433C2E"/>
              </a:solidFill>
              <a:latin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433C2E"/>
                </a:solidFill>
                <a:latin typeface="Gill Sans"/>
                <a:sym typeface="Gill Sans"/>
              </a:rPr>
              <a:t>What’s next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433C2E"/>
                </a:solidFill>
                <a:latin typeface="Gill Sans"/>
                <a:sym typeface="Gill Sans"/>
              </a:rPr>
              <a:t>How do you get involved??</a:t>
            </a:r>
          </a:p>
        </p:txBody>
      </p:sp>
      <p:sp>
        <p:nvSpPr>
          <p:cNvPr id="8" name="Google Shape;221;p15">
            <a:extLst>
              <a:ext uri="{FF2B5EF4-FFF2-40B4-BE49-F238E27FC236}">
                <a16:creationId xmlns:a16="http://schemas.microsoft.com/office/drawing/2014/main" id="{305EB424-96E3-42BA-95C4-FCC2629B7CA6}"/>
              </a:ext>
            </a:extLst>
          </p:cNvPr>
          <p:cNvSpPr txBox="1"/>
          <p:nvPr/>
        </p:nvSpPr>
        <p:spPr>
          <a:xfrm>
            <a:off x="2267338" y="2679976"/>
            <a:ext cx="8146166" cy="273917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655A4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8"/>
            <a:endParaRPr lang="en-US" dirty="0">
              <a:ea typeface="Gill Sans"/>
            </a:endParaRPr>
          </a:p>
          <a:p>
            <a:pPr lvl="8"/>
            <a:endParaRPr lang="en-US" dirty="0">
              <a:ea typeface="Gill Sans"/>
            </a:endParaRP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Volunteer for a </a:t>
            </a:r>
            <a:r>
              <a:rPr lang="en-US" sz="18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Community of Practice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Volunteer to </a:t>
            </a:r>
            <a:r>
              <a:rPr lang="en-US" sz="18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Lead a Community of Practice 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Join the</a:t>
            </a:r>
            <a:r>
              <a:rPr lang="en-US" sz="18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 Fundraising team</a:t>
            </a:r>
            <a:r>
              <a:rPr lang="en-US" sz="1800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 or </a:t>
            </a:r>
            <a:r>
              <a:rPr lang="en-US" sz="1800" b="1" dirty="0">
                <a:solidFill>
                  <a:srgbClr val="009999"/>
                </a:solidFill>
                <a:latin typeface="Gill Sans"/>
                <a:ea typeface="Gill Sans"/>
                <a:cs typeface="Gill Sans"/>
                <a:sym typeface="Gill Sans"/>
              </a:rPr>
              <a:t>Communications/Marketing Team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8"/>
            <a:endParaRPr lang="en-US" sz="1800" b="1" dirty="0">
              <a:solidFill>
                <a:srgbClr val="009999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28164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355" y="201238"/>
            <a:ext cx="2013983" cy="894632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1"/>
          <p:cNvSpPr txBox="1"/>
          <p:nvPr/>
        </p:nvSpPr>
        <p:spPr>
          <a:xfrm>
            <a:off x="2982435" y="108928"/>
            <a:ext cx="7551204" cy="3447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524C43"/>
                </a:solidFill>
                <a:latin typeface="Gill Sans"/>
                <a:ea typeface="Gill Sans"/>
                <a:cs typeface="Gill Sans"/>
                <a:sym typeface="Gill Sans"/>
              </a:rPr>
              <a:t>Discover and Dream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524C43"/>
                </a:solidFill>
                <a:latin typeface="Gill Sans"/>
                <a:ea typeface="Gill Sans"/>
                <a:cs typeface="Gill Sans"/>
                <a:sym typeface="Gill Sans"/>
              </a:rPr>
              <a:t>Themes to Strengths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Themes to Strengths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433C2E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 sz="1800" b="1" dirty="0">
              <a:solidFill>
                <a:srgbClr val="433C2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C40E505-9E0E-4174-942F-CCBBF4AAB8C8}"/>
              </a:ext>
            </a:extLst>
          </p:cNvPr>
          <p:cNvGrpSpPr/>
          <p:nvPr/>
        </p:nvGrpSpPr>
        <p:grpSpPr>
          <a:xfrm>
            <a:off x="1155299" y="1616178"/>
            <a:ext cx="11063335" cy="6546400"/>
            <a:chOff x="823410" y="1330948"/>
            <a:chExt cx="11527010" cy="6609686"/>
          </a:xfrm>
        </p:grpSpPr>
        <p:grpSp>
          <p:nvGrpSpPr>
            <p:cNvPr id="190" name="Google Shape;190;p11"/>
            <p:cNvGrpSpPr/>
            <p:nvPr/>
          </p:nvGrpSpPr>
          <p:grpSpPr>
            <a:xfrm>
              <a:off x="823410" y="1335648"/>
              <a:ext cx="10750858" cy="6604986"/>
              <a:chOff x="1782147" y="1960578"/>
              <a:chExt cx="7819053" cy="4114337"/>
            </a:xfrm>
          </p:grpSpPr>
          <p:sp>
            <p:nvSpPr>
              <p:cNvPr id="191" name="Google Shape;191;p11"/>
              <p:cNvSpPr txBox="1"/>
              <p:nvPr/>
            </p:nvSpPr>
            <p:spPr>
              <a:xfrm>
                <a:off x="1782147" y="1960578"/>
                <a:ext cx="7819053" cy="2855167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rgbClr val="655A45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dirty="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92" name="Google Shape;192;p11"/>
              <p:cNvSpPr txBox="1"/>
              <p:nvPr/>
            </p:nvSpPr>
            <p:spPr>
              <a:xfrm>
                <a:off x="1982994" y="2083013"/>
                <a:ext cx="1445608" cy="39919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dirty="0">
                  <a:solidFill>
                    <a:srgbClr val="433C2E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dirty="0">
                  <a:solidFill>
                    <a:srgbClr val="433C2E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4000" b="1" dirty="0">
                    <a:solidFill>
                      <a:srgbClr val="009999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				</a:t>
                </a:r>
                <a:endParaRPr lang="en-US" sz="6000" b="1" i="0" u="none" strike="noStrike" dirty="0">
                  <a:solidFill>
                    <a:srgbClr val="009999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dirty="0">
                  <a:latin typeface="Gill Sans"/>
                  <a:ea typeface="Gill Sans"/>
                  <a:cs typeface="Gill Sans"/>
                  <a:sym typeface="Gill Sans"/>
                </a:endParaRP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1400" dirty="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  <a:p>
                <a:pPr marL="0" marR="0" lvl="0" indent="0" algn="l" rtl="0">
                  <a:spcBef>
                    <a:spcPts val="800"/>
                  </a:spcBef>
                  <a:spcAft>
                    <a:spcPts val="0"/>
                  </a:spcAft>
                  <a:buNone/>
                </a:pPr>
                <a:endParaRPr sz="1400" dirty="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  <a:p>
                <a:pPr marL="0" marR="0" lvl="0" indent="0" algn="l" rtl="0">
                  <a:spcBef>
                    <a:spcPts val="800"/>
                  </a:spcBef>
                  <a:spcAft>
                    <a:spcPts val="0"/>
                  </a:spcAft>
                  <a:buNone/>
                </a:pPr>
                <a:br>
                  <a:rPr lang="en-US" sz="1400" dirty="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</a:br>
                <a:endParaRPr sz="1400" dirty="0">
                  <a:solidFill>
                    <a:srgbClr val="433C2E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  <a:p>
                <a:pPr marL="285750" marR="0" lvl="0" indent="-19685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400"/>
                  <a:buFont typeface="Gill Sans"/>
                  <a:buNone/>
                </a:pPr>
                <a:endParaRPr sz="1400" dirty="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470ECE3-1FB4-4635-B35E-988F5E24A992}"/>
                </a:ext>
              </a:extLst>
            </p:cNvPr>
            <p:cNvSpPr txBox="1"/>
            <p:nvPr/>
          </p:nvSpPr>
          <p:spPr>
            <a:xfrm>
              <a:off x="4324949" y="1330948"/>
              <a:ext cx="532343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6000" b="1" dirty="0">
                  <a:solidFill>
                    <a:srgbClr val="009999"/>
                  </a:solidFill>
                  <a:latin typeface="Gill Sans"/>
                  <a:ea typeface="Gill Sans"/>
                  <a:cs typeface="Gill Sans"/>
                  <a:sym typeface="Gill Sans"/>
                </a:rPr>
                <a:t>c</a:t>
              </a:r>
              <a:r>
                <a:rPr lang="en-US" sz="6000" b="1" i="0" u="none" strike="noStrike" dirty="0">
                  <a:solidFill>
                    <a:srgbClr val="009999"/>
                  </a:solidFill>
                  <a:latin typeface="Gill Sans"/>
                  <a:ea typeface="Gill Sans"/>
                  <a:cs typeface="Gill Sans"/>
                  <a:sym typeface="Gill Sans"/>
                </a:rPr>
                <a:t>onnection</a:t>
              </a:r>
              <a:endParaRPr lang="en-US" sz="6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3DCEBFE-E7B0-4DDE-ACD1-F5B497048B69}"/>
                </a:ext>
              </a:extLst>
            </p:cNvPr>
            <p:cNvSpPr txBox="1"/>
            <p:nvPr/>
          </p:nvSpPr>
          <p:spPr>
            <a:xfrm>
              <a:off x="5479748" y="2040123"/>
              <a:ext cx="60945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800" b="1" i="0" u="none" strike="noStrike" dirty="0">
                  <a:solidFill>
                    <a:srgbClr val="FF0000"/>
                  </a:solidFill>
                  <a:latin typeface="Gill Sans" panose="020B0604020202020204" charset="0"/>
                  <a:ea typeface="Gill Sans"/>
                  <a:cs typeface="Gill Sans"/>
                  <a:sym typeface="Gill Sans"/>
                </a:rPr>
                <a:t>music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75C164-129F-4272-8E33-DF5ADC89CE60}"/>
                </a:ext>
              </a:extLst>
            </p:cNvPr>
            <p:cNvSpPr txBox="1"/>
            <p:nvPr/>
          </p:nvSpPr>
          <p:spPr>
            <a:xfrm>
              <a:off x="2895702" y="3272893"/>
              <a:ext cx="945471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dirty="0">
                  <a:solidFill>
                    <a:srgbClr val="0070C0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r>
                <a:rPr lang="en-US" sz="3600" i="0" u="none" strike="noStrike" dirty="0">
                  <a:solidFill>
                    <a:srgbClr val="0070C0"/>
                  </a:solidFill>
                  <a:latin typeface="Gill Sans"/>
                  <a:ea typeface="Gill Sans"/>
                  <a:cs typeface="Gill Sans"/>
                  <a:sym typeface="Gill Sans"/>
                </a:rPr>
                <a:t>cceptance</a:t>
              </a:r>
              <a:r>
                <a:rPr lang="en-US" sz="3600" dirty="0">
                  <a:solidFill>
                    <a:srgbClr val="0070C0"/>
                  </a:solidFill>
                  <a:latin typeface="Gill Sans"/>
                  <a:ea typeface="Gill Sans"/>
                  <a:cs typeface="Gill Sans"/>
                  <a:sym typeface="Gill Sans"/>
                </a:rPr>
                <a:t>    </a:t>
              </a:r>
              <a:r>
                <a:rPr lang="en-US" sz="3600" i="0" u="none" strike="noStrike" dirty="0">
                  <a:solidFill>
                    <a:srgbClr val="0070C0"/>
                  </a:solidFill>
                  <a:latin typeface="Gill Sans"/>
                  <a:ea typeface="Gill Sans"/>
                  <a:cs typeface="Gill Sans"/>
                  <a:sym typeface="Gill Sans"/>
                </a:rPr>
                <a:t>inclusivity    diversity</a:t>
              </a:r>
              <a:r>
                <a:rPr lang="en-US" sz="3600" dirty="0">
                  <a:solidFill>
                    <a:srgbClr val="0070C0"/>
                  </a:solidFill>
                  <a:latin typeface="Gill Sans"/>
                  <a:ea typeface="Gill Sans"/>
                  <a:cs typeface="Gill Sans"/>
                  <a:sym typeface="Gill Sans"/>
                </a:rPr>
                <a:t> </a:t>
              </a:r>
              <a:endParaRPr lang="en-US" sz="3600" dirty="0">
                <a:solidFill>
                  <a:srgbClr val="0070C0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2E325BE-AB95-4DED-8CA3-DE4A8F881CB3}"/>
                </a:ext>
              </a:extLst>
            </p:cNvPr>
            <p:cNvSpPr txBox="1"/>
            <p:nvPr/>
          </p:nvSpPr>
          <p:spPr>
            <a:xfrm>
              <a:off x="4423918" y="3857941"/>
              <a:ext cx="435403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i="0" u="none" strike="noStrike" dirty="0">
                  <a:solidFill>
                    <a:srgbClr val="008000"/>
                  </a:solidFill>
                  <a:latin typeface="Gill Sans"/>
                  <a:ea typeface="Gill Sans"/>
                  <a:cs typeface="Gill Sans"/>
                  <a:sym typeface="Gill Sans"/>
                </a:rPr>
                <a:t>outreach</a:t>
              </a:r>
              <a:r>
                <a:rPr lang="en-US" sz="3600" dirty="0">
                  <a:solidFill>
                    <a:srgbClr val="008000"/>
                  </a:solidFill>
                  <a:latin typeface="Gill Sans"/>
                  <a:ea typeface="Gill Sans"/>
                  <a:cs typeface="Gill Sans"/>
                  <a:sym typeface="Gill Sans"/>
                </a:rPr>
                <a:t>    </a:t>
              </a:r>
              <a:r>
                <a:rPr lang="en-US" sz="3600" i="0" u="none" strike="noStrike" dirty="0">
                  <a:solidFill>
                    <a:srgbClr val="008000"/>
                  </a:solidFill>
                  <a:latin typeface="Gill Sans"/>
                  <a:ea typeface="Gill Sans"/>
                  <a:cs typeface="Gill Sans"/>
                  <a:sym typeface="Gill Sans"/>
                </a:rPr>
                <a:t>service</a:t>
              </a:r>
              <a:endParaRPr lang="en-US" sz="3600" dirty="0">
                <a:solidFill>
                  <a:srgbClr val="008000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28A1315-E011-403E-8CBA-936AD6459590}"/>
                </a:ext>
              </a:extLst>
            </p:cNvPr>
            <p:cNvSpPr txBox="1"/>
            <p:nvPr/>
          </p:nvSpPr>
          <p:spPr>
            <a:xfrm>
              <a:off x="3422186" y="2697953"/>
              <a:ext cx="5717382" cy="65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800080"/>
                  </a:solidFill>
                  <a:latin typeface="Gill Sans"/>
                  <a:ea typeface="Gill Sans"/>
                  <a:cs typeface="Gill Sans"/>
                  <a:sym typeface="Gill Sans"/>
                </a:rPr>
                <a:t>s</a:t>
              </a:r>
              <a:r>
                <a:rPr lang="en-US" sz="3600" b="0" i="0" u="none" strike="noStrike" dirty="0">
                  <a:solidFill>
                    <a:srgbClr val="800080"/>
                  </a:solidFill>
                  <a:latin typeface="Gill Sans"/>
                  <a:ea typeface="Gill Sans"/>
                  <a:cs typeface="Gill Sans"/>
                  <a:sym typeface="Gill Sans"/>
                </a:rPr>
                <a:t>piritual growth  inspiration </a:t>
              </a:r>
              <a:endParaRPr lang="en-US" sz="3600" dirty="0">
                <a:solidFill>
                  <a:srgbClr val="800080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717F31F-B3B2-492E-A51A-97133FE10CA0}"/>
                </a:ext>
              </a:extLst>
            </p:cNvPr>
            <p:cNvSpPr txBox="1"/>
            <p:nvPr/>
          </p:nvSpPr>
          <p:spPr>
            <a:xfrm>
              <a:off x="4698942" y="5001317"/>
              <a:ext cx="609452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000" b="0" i="0" u="none" strike="noStrike" dirty="0">
                  <a:solidFill>
                    <a:srgbClr val="FF6600"/>
                  </a:solidFill>
                  <a:latin typeface="Gill Sans"/>
                  <a:ea typeface="Gill Sans"/>
                  <a:cs typeface="Gill Sans"/>
                  <a:sym typeface="Gill Sans"/>
                </a:rPr>
                <a:t>ongoing learning     teaching   </a:t>
              </a:r>
              <a:endParaRPr lang="en-US" sz="2000" dirty="0">
                <a:solidFill>
                  <a:srgbClr val="FF6600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5B791BC-D34C-4933-A1D3-0E1E977454F1}"/>
                </a:ext>
              </a:extLst>
            </p:cNvPr>
            <p:cNvSpPr txBox="1"/>
            <p:nvPr/>
          </p:nvSpPr>
          <p:spPr>
            <a:xfrm>
              <a:off x="4436029" y="4561270"/>
              <a:ext cx="37096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9999"/>
                  </a:solidFill>
                  <a:latin typeface="Gill Sans"/>
                  <a:ea typeface="Gill Sans"/>
                  <a:cs typeface="Gill Sans"/>
                  <a:sym typeface="Gill Sans"/>
                </a:rPr>
                <a:t>c</a:t>
              </a:r>
              <a:r>
                <a:rPr lang="en-US" sz="2000" b="0" i="0" u="none" strike="noStrike" dirty="0">
                  <a:solidFill>
                    <a:srgbClr val="009999"/>
                  </a:solidFill>
                  <a:latin typeface="Gill Sans"/>
                  <a:ea typeface="Gill Sans"/>
                  <a:cs typeface="Gill Sans"/>
                  <a:sym typeface="Gill Sans"/>
                </a:rPr>
                <a:t>aring           loving      welcoming</a:t>
              </a:r>
              <a:endParaRPr lang="en-US" sz="2000" dirty="0">
                <a:solidFill>
                  <a:srgbClr val="009999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B254D6A-4E7E-4CD4-B1E8-139BA39AA3CF}"/>
                </a:ext>
              </a:extLst>
            </p:cNvPr>
            <p:cNvSpPr txBox="1"/>
            <p:nvPr/>
          </p:nvSpPr>
          <p:spPr>
            <a:xfrm>
              <a:off x="5152420" y="5401427"/>
              <a:ext cx="609452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rgbClr val="CC3399"/>
                  </a:solidFill>
                  <a:latin typeface="Gill Sans"/>
                  <a:ea typeface="Gill Sans"/>
                  <a:cs typeface="Gill Sans"/>
                  <a:sym typeface="Gill Sans"/>
                </a:rPr>
                <a:t>relevant    </a:t>
              </a:r>
              <a:r>
                <a:rPr lang="en-US" sz="2000" b="0" i="0" u="none" strike="noStrike" dirty="0">
                  <a:solidFill>
                    <a:srgbClr val="CC3399"/>
                  </a:solidFill>
                  <a:latin typeface="Gill Sans"/>
                  <a:ea typeface="Gill Sans"/>
                  <a:cs typeface="Gill Sans"/>
                  <a:sym typeface="Gill Sans"/>
                </a:rPr>
                <a:t>growing</a:t>
              </a:r>
              <a:endParaRPr lang="en-US" sz="2000" dirty="0">
                <a:solidFill>
                  <a:srgbClr val="CC3399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CC01C1-F8C5-43C1-9501-D546011DAF7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1664446" y="6395473"/>
            <a:ext cx="365760" cy="365760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647</Words>
  <Application>Microsoft Macintosh PowerPoint</Application>
  <PresentationFormat>Widescreen</PresentationFormat>
  <Paragraphs>198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Gill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2022-06-14T15:44:52Z</dcterms:created>
  <dcterms:modified xsi:type="dcterms:W3CDTF">2022-06-14T15:57:19Z</dcterms:modified>
</cp:coreProperties>
</file>